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  <p:sldId id="279" r:id="rId4"/>
    <p:sldId id="271" r:id="rId5"/>
    <p:sldId id="326" r:id="rId6"/>
    <p:sldId id="274" r:id="rId7"/>
    <p:sldId id="284" r:id="rId8"/>
    <p:sldId id="285" r:id="rId9"/>
    <p:sldId id="286" r:id="rId10"/>
    <p:sldId id="304" r:id="rId11"/>
    <p:sldId id="327" r:id="rId12"/>
    <p:sldId id="300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44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2E7F4-BDCD-4133-838C-C02B485F4F6C}" type="datetimeFigureOut">
              <a:rPr lang="it-IT" smtClean="0"/>
              <a:pPr/>
              <a:t>30/01/2017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3D2C0-3C47-454E-8B2C-05193C6D4ED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2E7F4-BDCD-4133-838C-C02B485F4F6C}" type="datetimeFigureOut">
              <a:rPr lang="it-IT" smtClean="0"/>
              <a:pPr/>
              <a:t>30/01/2017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3D2C0-3C47-454E-8B2C-05193C6D4ED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2E7F4-BDCD-4133-838C-C02B485F4F6C}" type="datetimeFigureOut">
              <a:rPr lang="it-IT" smtClean="0"/>
              <a:pPr/>
              <a:t>30/01/2017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3D2C0-3C47-454E-8B2C-05193C6D4ED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2E7F4-BDCD-4133-838C-C02B485F4F6C}" type="datetimeFigureOut">
              <a:rPr lang="it-IT" smtClean="0"/>
              <a:pPr/>
              <a:t>30/01/2017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3D2C0-3C47-454E-8B2C-05193C6D4ED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2E7F4-BDCD-4133-838C-C02B485F4F6C}" type="datetimeFigureOut">
              <a:rPr lang="it-IT" smtClean="0"/>
              <a:pPr/>
              <a:t>30/01/2017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3D2C0-3C47-454E-8B2C-05193C6D4ED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2E7F4-BDCD-4133-838C-C02B485F4F6C}" type="datetimeFigureOut">
              <a:rPr lang="it-IT" smtClean="0"/>
              <a:pPr/>
              <a:t>30/01/2017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3D2C0-3C47-454E-8B2C-05193C6D4ED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2E7F4-BDCD-4133-838C-C02B485F4F6C}" type="datetimeFigureOut">
              <a:rPr lang="it-IT" smtClean="0"/>
              <a:pPr/>
              <a:t>30/01/2017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3D2C0-3C47-454E-8B2C-05193C6D4ED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2E7F4-BDCD-4133-838C-C02B485F4F6C}" type="datetimeFigureOut">
              <a:rPr lang="it-IT" smtClean="0"/>
              <a:pPr/>
              <a:t>30/01/2017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3D2C0-3C47-454E-8B2C-05193C6D4ED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2E7F4-BDCD-4133-838C-C02B485F4F6C}" type="datetimeFigureOut">
              <a:rPr lang="it-IT" smtClean="0"/>
              <a:pPr/>
              <a:t>30/01/2017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3D2C0-3C47-454E-8B2C-05193C6D4ED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2E7F4-BDCD-4133-838C-C02B485F4F6C}" type="datetimeFigureOut">
              <a:rPr lang="it-IT" smtClean="0"/>
              <a:pPr/>
              <a:t>30/01/2017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3D2C0-3C47-454E-8B2C-05193C6D4ED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2E7F4-BDCD-4133-838C-C02B485F4F6C}" type="datetimeFigureOut">
              <a:rPr lang="it-IT" smtClean="0"/>
              <a:pPr/>
              <a:t>30/01/2017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3D2C0-3C47-454E-8B2C-05193C6D4ED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2E7F4-BDCD-4133-838C-C02B485F4F6C}" type="datetimeFigureOut">
              <a:rPr lang="it-IT" smtClean="0"/>
              <a:pPr/>
              <a:t>30/01/2017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3D2C0-3C47-454E-8B2C-05193C6D4ED6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251520" y="260648"/>
            <a:ext cx="8435280" cy="626469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t-IT" sz="3000" i="1" dirty="0" smtClean="0"/>
              <a:t>Metalinguaggio, pertestualità, traduzione: il genere “fumetto” come strumento d'analisi e riflessione (socio)linguistica</a:t>
            </a:r>
            <a:r>
              <a:rPr lang="it-IT" sz="3000" dirty="0" smtClean="0"/>
              <a:t> </a:t>
            </a:r>
          </a:p>
          <a:p>
            <a:pPr>
              <a:buNone/>
            </a:pPr>
            <a:endParaRPr lang="it-IT" sz="2000" i="1" dirty="0" smtClean="0"/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r>
              <a:rPr lang="it-IT" sz="2000" dirty="0" smtClean="0"/>
              <a:t>A</a:t>
            </a:r>
            <a:r>
              <a:rPr lang="ro-RO" sz="2000" dirty="0" smtClean="0"/>
              <a:t>lberto Manco</a:t>
            </a:r>
            <a:r>
              <a:rPr lang="it-IT" sz="2000" dirty="0" smtClean="0"/>
              <a:t>, Università di Napoli L’Orientale</a:t>
            </a:r>
          </a:p>
          <a:p>
            <a:pPr>
              <a:buNone/>
            </a:pPr>
            <a:r>
              <a:rPr lang="it-IT" sz="2000" dirty="0" err="1" smtClean="0"/>
              <a:t>albertomanco</a:t>
            </a:r>
            <a:r>
              <a:rPr lang="it-IT" sz="2000" dirty="0" smtClean="0"/>
              <a:t> [at] </a:t>
            </a:r>
            <a:r>
              <a:rPr lang="it-IT" sz="2000" dirty="0" err="1" smtClean="0"/>
              <a:t>unior.it</a:t>
            </a:r>
            <a:endParaRPr lang="it-IT" sz="2000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251520" y="0"/>
            <a:ext cx="8435280" cy="24928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t-IT" sz="2600" dirty="0" smtClean="0"/>
              <a:t>Tabella dei tipi </a:t>
            </a:r>
            <a:r>
              <a:rPr lang="it-IT" sz="2600" dirty="0" smtClean="0"/>
              <a:t>testuali che imitano il parlato (</a:t>
            </a:r>
            <a:r>
              <a:rPr lang="it-IT" sz="2600" b="1" cap="small" dirty="0" smtClean="0"/>
              <a:t>- scrittivo</a:t>
            </a:r>
            <a:r>
              <a:rPr lang="it-IT" sz="2600" cap="small" dirty="0" smtClean="0"/>
              <a:t>) </a:t>
            </a:r>
            <a:r>
              <a:rPr lang="it-IT" sz="2600" dirty="0" smtClean="0"/>
              <a:t>o se ne distanziano (</a:t>
            </a:r>
            <a:r>
              <a:rPr lang="it-IT" sz="2600" b="1" cap="small" dirty="0" smtClean="0"/>
              <a:t>+ scrittivo</a:t>
            </a:r>
            <a:r>
              <a:rPr lang="it-IT" sz="2600" cap="small" dirty="0" smtClean="0"/>
              <a:t>)</a:t>
            </a:r>
            <a:r>
              <a:rPr lang="it-IT" sz="2600" dirty="0" smtClean="0"/>
              <a:t>:</a:t>
            </a:r>
          </a:p>
          <a:p>
            <a:pPr>
              <a:buNone/>
            </a:pPr>
            <a:endParaRPr lang="it-IT" sz="2600" dirty="0" smtClean="0"/>
          </a:p>
          <a:p>
            <a:pPr>
              <a:buNone/>
            </a:pPr>
            <a:r>
              <a:rPr lang="it-IT" sz="2600" b="1" cap="small" dirty="0" smtClean="0"/>
              <a:t>+ scrittivo 		</a:t>
            </a:r>
            <a:r>
              <a:rPr lang="it-IT" sz="2600" b="1" cap="small" dirty="0" smtClean="0"/>
              <a:t>	- </a:t>
            </a:r>
            <a:r>
              <a:rPr lang="it-IT" sz="2600" b="1" cap="small" dirty="0" smtClean="0"/>
              <a:t>scrittivo</a:t>
            </a:r>
            <a:r>
              <a:rPr lang="it-IT" sz="2600" b="1" dirty="0" smtClean="0"/>
              <a:t> </a:t>
            </a:r>
            <a:endParaRPr lang="it-IT" sz="2600" dirty="0" smtClean="0"/>
          </a:p>
          <a:p>
            <a:pPr>
              <a:buNone/>
            </a:pPr>
            <a:r>
              <a:rPr lang="it-IT" sz="2600" b="1" dirty="0" err="1" smtClean="0"/>
              <a:t>1a</a:t>
            </a:r>
            <a:r>
              <a:rPr lang="it-IT" sz="2600" b="1" dirty="0" smtClean="0"/>
              <a:t> - </a:t>
            </a:r>
            <a:r>
              <a:rPr lang="it-IT" sz="2600" b="1" dirty="0" err="1" smtClean="0"/>
              <a:t>ideosegni</a:t>
            </a:r>
            <a:r>
              <a:rPr lang="it-IT" sz="2600" b="1" dirty="0" smtClean="0"/>
              <a:t>		</a:t>
            </a:r>
            <a:r>
              <a:rPr lang="it-IT" sz="2600" b="1" dirty="0" err="1" smtClean="0"/>
              <a:t>1b</a:t>
            </a:r>
            <a:r>
              <a:rPr lang="it-IT" sz="2600" b="1" dirty="0" smtClean="0"/>
              <a:t> - </a:t>
            </a:r>
            <a:r>
              <a:rPr lang="it-IT" sz="2600" b="1" dirty="0" err="1" smtClean="0"/>
              <a:t>fonosegni</a:t>
            </a:r>
            <a:endParaRPr lang="it-IT" sz="2600" dirty="0" smtClean="0"/>
          </a:p>
          <a:p>
            <a:pPr>
              <a:buNone/>
            </a:pPr>
            <a:r>
              <a:rPr lang="it-IT" sz="2600" b="1" dirty="0" err="1" smtClean="0"/>
              <a:t>2a</a:t>
            </a:r>
            <a:r>
              <a:rPr lang="it-IT" sz="2600" b="1" dirty="0" smtClean="0"/>
              <a:t> - testo in didascalia 	</a:t>
            </a:r>
            <a:r>
              <a:rPr lang="it-IT" sz="2600" b="1" dirty="0" err="1" smtClean="0"/>
              <a:t>2b</a:t>
            </a:r>
            <a:r>
              <a:rPr lang="it-IT" sz="2600" b="1" dirty="0" smtClean="0"/>
              <a:t> - testo nella nuvoletta</a:t>
            </a:r>
            <a:endParaRPr lang="it-IT" sz="2600" dirty="0" smtClean="0"/>
          </a:p>
          <a:p>
            <a:pPr>
              <a:buNone/>
            </a:pPr>
            <a:r>
              <a:rPr lang="it-IT" sz="2600" b="1" dirty="0" err="1" smtClean="0"/>
              <a:t>3a</a:t>
            </a:r>
            <a:r>
              <a:rPr lang="it-IT" sz="2600" b="1" dirty="0" smtClean="0"/>
              <a:t> - pertesto 		</a:t>
            </a:r>
            <a:r>
              <a:rPr lang="it-IT" sz="2600" b="1" dirty="0" smtClean="0"/>
              <a:t>	</a:t>
            </a:r>
            <a:r>
              <a:rPr lang="it-IT" sz="2600" b="1" dirty="0" err="1" smtClean="0"/>
              <a:t>3b</a:t>
            </a:r>
            <a:r>
              <a:rPr lang="it-IT" sz="2600" b="1" dirty="0" smtClean="0"/>
              <a:t> </a:t>
            </a:r>
            <a:r>
              <a:rPr lang="it-IT" sz="2600" b="1" dirty="0" smtClean="0"/>
              <a:t>- </a:t>
            </a:r>
            <a:r>
              <a:rPr lang="it-IT" sz="2600" b="1" dirty="0" err="1" smtClean="0"/>
              <a:t>---</a:t>
            </a:r>
            <a:endParaRPr lang="it-IT" sz="2600" b="1" dirty="0" smtClean="0"/>
          </a:p>
          <a:p>
            <a:pPr>
              <a:buNone/>
            </a:pPr>
            <a:endParaRPr lang="it-IT" sz="2600" b="1" dirty="0" smtClean="0"/>
          </a:p>
          <a:p>
            <a:pPr>
              <a:buNone/>
            </a:pPr>
            <a:endParaRPr lang="it-IT" sz="1200" b="1" dirty="0" smtClean="0"/>
          </a:p>
          <a:p>
            <a:pPr>
              <a:buNone/>
            </a:pPr>
            <a:endParaRPr lang="it-IT" sz="2400" dirty="0" smtClean="0"/>
          </a:p>
          <a:p>
            <a:pPr marL="0" indent="0">
              <a:buNone/>
            </a:pPr>
            <a:endParaRPr lang="it-IT" sz="2400" dirty="0"/>
          </a:p>
        </p:txBody>
      </p:sp>
      <p:sp>
        <p:nvSpPr>
          <p:cNvPr id="10" name="Segnaposto contenuto 4"/>
          <p:cNvSpPr txBox="1">
            <a:spLocks/>
          </p:cNvSpPr>
          <p:nvPr/>
        </p:nvSpPr>
        <p:spPr>
          <a:xfrm>
            <a:off x="251520" y="3789040"/>
            <a:ext cx="8784976" cy="16561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Notare la casella vuota “3” nella colonna </a:t>
            </a:r>
            <a:r>
              <a:rPr kumimoji="0" lang="it-IT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dei tipi “- SCRITTIVI”.</a:t>
            </a:r>
            <a:endParaRPr kumimoji="0" lang="it-IT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Vocazione </a:t>
            </a: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massimamente scrittiva del pertesto.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La traduzione della pertestualità costituisce un campo ancora pressoché inesplorato, sia dal punto di vista teorico che esecutivo.</a:t>
            </a:r>
          </a:p>
          <a:p>
            <a:r>
              <a:rPr lang="it-IT" dirty="0" smtClean="0"/>
              <a:t>Le soluzioni traduttive della pertestualità sono molto difficilmente ascrivibili a norme condivise. Alcuni traduttori tralasciano del tutto il pertesto. Altri intervengono anche dove non ci si aspetterebbe di vederlo tradotto. </a:t>
            </a:r>
          </a:p>
          <a:p>
            <a:r>
              <a:rPr lang="it-IT" dirty="0" smtClean="0"/>
              <a:t>Da questo consegue anche un pressoché inesistente relativo metalinguaggio.</a:t>
            </a:r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251520" y="260648"/>
            <a:ext cx="8435280" cy="6264696"/>
          </a:xfrm>
        </p:spPr>
        <p:txBody>
          <a:bodyPr>
            <a:normAutofit/>
          </a:bodyPr>
          <a:lstStyle/>
          <a:p>
            <a:r>
              <a:rPr lang="it-IT" sz="2400" dirty="0" smtClean="0"/>
              <a:t>Si deve tener conto pertanto delle necessità di </a:t>
            </a:r>
            <a:r>
              <a:rPr lang="it-IT" sz="2400" dirty="0" smtClean="0"/>
              <a:t>rivedere </a:t>
            </a:r>
            <a:r>
              <a:rPr lang="it-IT" sz="2400" dirty="0" smtClean="0"/>
              <a:t>la distinzione </a:t>
            </a:r>
            <a:r>
              <a:rPr lang="it-IT" sz="2400" dirty="0" smtClean="0"/>
              <a:t>netta tra testi vincolanti e testi non vincolanti, </a:t>
            </a:r>
            <a:r>
              <a:rPr lang="it-IT" sz="2400" dirty="0" smtClean="0"/>
              <a:t>fra testi classificati come rigidi </a:t>
            </a:r>
            <a:r>
              <a:rPr lang="it-IT" sz="2400" dirty="0" smtClean="0"/>
              <a:t>e meno </a:t>
            </a:r>
            <a:r>
              <a:rPr lang="it-IT" sz="2400" dirty="0" smtClean="0"/>
              <a:t>rigidi e così via: spesso infatti proprio la difficoltà rispetto alla traduzione è uno dei segnali che suggerisce che uno specifico testo precario o pertesto (non mi soffermo qua su crosstestualità e surtestualità) non rientra nella categoria alla quale è stato o sarebbe riferito in un primo momento.</a:t>
            </a:r>
            <a:endParaRPr lang="it-IT" sz="2400" dirty="0" smtClean="0"/>
          </a:p>
          <a:p>
            <a:pPr marL="0" indent="0"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 smtClean="0"/>
              <a:t>La testualità “precaria</a:t>
            </a:r>
            <a:r>
              <a:rPr lang="it-IT" sz="3600" dirty="0" smtClean="0"/>
              <a:t>” e la pertestualità.</a:t>
            </a:r>
            <a:endParaRPr lang="it-IT" sz="3600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000" dirty="0" smtClean="0"/>
              <a:t>Si introducono alcune definizioni della testualità: testualità precaria, pertestualità, surtestualità, crosstestualità.</a:t>
            </a:r>
          </a:p>
          <a:p>
            <a:endParaRPr lang="it-IT" sz="2000" dirty="0" smtClean="0"/>
          </a:p>
          <a:p>
            <a:r>
              <a:rPr lang="it-IT" sz="2000" dirty="0" smtClean="0"/>
              <a:t>La precarietà:</a:t>
            </a:r>
            <a:endParaRPr lang="it-IT" sz="2000" dirty="0" smtClean="0"/>
          </a:p>
          <a:p>
            <a:r>
              <a:rPr lang="it-IT" sz="2000" dirty="0" smtClean="0"/>
              <a:t>Tentativo </a:t>
            </a:r>
            <a:r>
              <a:rPr lang="it-IT" sz="2000" dirty="0" smtClean="0"/>
              <a:t>di </a:t>
            </a:r>
            <a:r>
              <a:rPr lang="ro-RO" sz="2000" dirty="0" smtClean="0"/>
              <a:t>definire come “precari” testi </a:t>
            </a:r>
            <a:r>
              <a:rPr lang="it-IT" sz="2000" dirty="0" smtClean="0"/>
              <a:t>scarsamente riconosciuti come tali (cioè come testi)</a:t>
            </a:r>
            <a:r>
              <a:rPr lang="ro-RO" sz="2000" dirty="0" smtClean="0"/>
              <a:t>. </a:t>
            </a:r>
            <a:endParaRPr lang="it-IT" sz="2000" dirty="0" smtClean="0"/>
          </a:p>
          <a:p>
            <a:r>
              <a:rPr lang="it-IT" sz="2000" dirty="0" smtClean="0"/>
              <a:t>Tentativo di r</a:t>
            </a:r>
            <a:r>
              <a:rPr lang="ro-RO" sz="2000" dirty="0" smtClean="0"/>
              <a:t>iportare </a:t>
            </a:r>
            <a:r>
              <a:rPr lang="it-IT" sz="2000" dirty="0" smtClean="0"/>
              <a:t>simili </a:t>
            </a:r>
            <a:r>
              <a:rPr lang="ro-RO" sz="2000" dirty="0" smtClean="0"/>
              <a:t>testi </a:t>
            </a:r>
            <a:r>
              <a:rPr lang="ro-RO" sz="2000" dirty="0" smtClean="0"/>
              <a:t>da una considerazione diffusamente generica di precarietà a una </a:t>
            </a:r>
            <a:r>
              <a:rPr lang="it-IT" sz="2000" dirty="0" smtClean="0"/>
              <a:t>di precarietà </a:t>
            </a:r>
            <a:r>
              <a:rPr lang="ro-RO" sz="2000" dirty="0" smtClean="0"/>
              <a:t>metalinguisticamente definita. </a:t>
            </a:r>
            <a:endParaRPr lang="it-IT" sz="2000" dirty="0" smtClean="0"/>
          </a:p>
          <a:p>
            <a:r>
              <a:rPr lang="it-IT" sz="2000" dirty="0" smtClean="0"/>
              <a:t>Tentativo di individuare i comportamenti del traduttore relativi alla testualità mediata da altri testi.</a:t>
            </a:r>
            <a:endParaRPr lang="it-IT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it-IT" sz="2400" dirty="0" smtClean="0"/>
          </a:p>
          <a:p>
            <a:pPr>
              <a:buNone/>
            </a:pPr>
            <a:r>
              <a:rPr lang="it-IT" sz="2400" dirty="0" smtClean="0"/>
              <a:t>Tenere nella necessaria considerazione riflessioni e sforzi fatti per individuare e classificare forme testuali “secondarie”:</a:t>
            </a:r>
            <a:br>
              <a:rPr lang="it-IT" sz="2400" dirty="0" smtClean="0"/>
            </a:b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smtClean="0"/>
              <a:t>Ad esempio F</a:t>
            </a:r>
            <a:r>
              <a:rPr lang="it-IT" sz="2400" dirty="0" smtClean="0"/>
              <a:t>. </a:t>
            </a:r>
            <a:r>
              <a:rPr lang="it-IT" sz="2400" dirty="0" err="1" smtClean="0"/>
              <a:t>Sabatini</a:t>
            </a:r>
            <a:r>
              <a:rPr lang="it-IT" sz="2400" dirty="0" smtClean="0"/>
              <a:t>: […] </a:t>
            </a:r>
            <a:r>
              <a:rPr lang="it-IT" sz="2400" dirty="0" smtClean="0"/>
              <a:t>“testi più liberalmente concepiti dall’emittente, come quelli letterari ed altri ancora (appunti, promemoria personali e altri scritti)” (</a:t>
            </a:r>
            <a:r>
              <a:rPr lang="it-IT" sz="2400" dirty="0" err="1" smtClean="0"/>
              <a:t>Sabatini</a:t>
            </a:r>
            <a:r>
              <a:rPr lang="it-IT" sz="2400" dirty="0" smtClean="0"/>
              <a:t> 1999, 144</a:t>
            </a:r>
            <a:r>
              <a:rPr lang="it-IT" sz="2400" dirty="0" smtClean="0"/>
              <a:t>).</a:t>
            </a:r>
          </a:p>
          <a:p>
            <a:pPr>
              <a:buNone/>
            </a:pPr>
            <a:endParaRPr lang="it-IT" sz="2400" dirty="0" smtClean="0"/>
          </a:p>
          <a:p>
            <a:pPr>
              <a:buNone/>
            </a:pPr>
            <a:r>
              <a:rPr lang="it-IT" sz="2400" dirty="0" smtClean="0"/>
              <a:t>Oppure: </a:t>
            </a:r>
            <a:br>
              <a:rPr lang="it-IT" sz="2400" dirty="0" smtClean="0"/>
            </a:br>
            <a:endParaRPr lang="it-IT" sz="2400" dirty="0" smtClean="0"/>
          </a:p>
          <a:p>
            <a:pPr>
              <a:buNone/>
            </a:pPr>
            <a:r>
              <a:rPr lang="it-IT" sz="2400" dirty="0" smtClean="0"/>
              <a:t>“[…] le voci dei dizionari e delle enciclopedie, i verbali di riunioni, molti articoli giornalistici, gli appunti che gli studenti prendono durante la lezione; […] le guide turistiche, gli inviti, gli avvisi e gli annunci, alcuni elenchi di dati e tabelle, come l’orario dei treni o la lista delle persone nate in Italia in un determinato momento” (De Cesare, 2011, p. 1475).</a:t>
            </a:r>
          </a:p>
          <a:p>
            <a:pPr>
              <a:buNone/>
            </a:pPr>
            <a:r>
              <a:rPr lang="it-IT" sz="2400" dirty="0" smtClean="0"/>
              <a:t> </a:t>
            </a:r>
            <a:endParaRPr lang="it-IT" sz="2400" dirty="0" smtClean="0"/>
          </a:p>
          <a:p>
            <a:pPr>
              <a:buNone/>
            </a:pPr>
            <a:r>
              <a:rPr lang="ro-RO" sz="2400" dirty="0" smtClean="0"/>
              <a:t> </a:t>
            </a:r>
            <a:endParaRPr lang="it-IT" sz="2400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251520" y="260648"/>
            <a:ext cx="8435280" cy="6264696"/>
          </a:xfrm>
        </p:spPr>
        <p:txBody>
          <a:bodyPr>
            <a:normAutofit/>
          </a:bodyPr>
          <a:lstStyle/>
          <a:p>
            <a:pPr marL="0" indent="0"/>
            <a:r>
              <a:rPr lang="it-IT" sz="1800" dirty="0" smtClean="0"/>
              <a:t> </a:t>
            </a:r>
            <a:r>
              <a:rPr lang="it-IT" sz="1800" dirty="0" smtClean="0"/>
              <a:t>Precarietà: </a:t>
            </a:r>
            <a:r>
              <a:rPr lang="it-IT" sz="1800" dirty="0" smtClean="0"/>
              <a:t>scritture caratterizzate per diverse ragioni da instabilità, caducità o temporaneità che possono al tempo stesso mostrare una tenacia testuale più saliente di altre solitamente considerate non precarie. </a:t>
            </a:r>
          </a:p>
          <a:p>
            <a:pPr marL="0" indent="0"/>
            <a:r>
              <a:rPr lang="it-IT" sz="1800" dirty="0" smtClean="0"/>
              <a:t>Precarietà e identità metalinguistica debole.</a:t>
            </a:r>
          </a:p>
          <a:p>
            <a:pPr marL="0" indent="0"/>
            <a:r>
              <a:rPr lang="it-IT" sz="1800" dirty="0" smtClean="0"/>
              <a:t>Testi considerati classificabili e con designazioni definite: in tal senso, non “precari”. Oppure, non definiti e pertanto precari.</a:t>
            </a:r>
            <a:endParaRPr lang="it-IT" sz="2400" dirty="0"/>
          </a:p>
        </p:txBody>
      </p:sp>
      <p:pic>
        <p:nvPicPr>
          <p:cNvPr id="6" name="Immagine 5" descr="Scritta04"/>
          <p:cNvPicPr/>
          <p:nvPr/>
        </p:nvPicPr>
        <p:blipFill>
          <a:blip r:embed="rId2" cstate="print"/>
          <a:srcRect t="26500" b="18944"/>
          <a:stretch>
            <a:fillRect/>
          </a:stretch>
        </p:blipFill>
        <p:spPr bwMode="auto">
          <a:xfrm>
            <a:off x="323528" y="2276872"/>
            <a:ext cx="3600000" cy="14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magine 8" descr="Social_War_AR_Syd_621"/>
          <p:cNvPicPr>
            <a:picLocks noChangeAspect="1" noChangeArrowheads="1"/>
          </p:cNvPicPr>
          <p:nvPr/>
        </p:nvPicPr>
        <p:blipFill>
          <a:blip r:embed="rId3" cstate="print"/>
          <a:srcRect r="49239"/>
          <a:stretch>
            <a:fillRect/>
          </a:stretch>
        </p:blipFill>
        <p:spPr bwMode="auto">
          <a:xfrm>
            <a:off x="7164288" y="2276872"/>
            <a:ext cx="1590675" cy="1438275"/>
          </a:xfrm>
          <a:prstGeom prst="rect">
            <a:avLst/>
          </a:prstGeom>
          <a:noFill/>
        </p:spPr>
      </p:pic>
      <p:pic>
        <p:nvPicPr>
          <p:cNvPr id="8" name="Immagine 9" descr="vecchia-lapide-per-una-madre-isolata-624552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86364" y="4149080"/>
            <a:ext cx="1562100" cy="1438275"/>
          </a:xfrm>
          <a:prstGeom prst="rect">
            <a:avLst/>
          </a:prstGeom>
          <a:noFill/>
        </p:spPr>
      </p:pic>
      <p:pic>
        <p:nvPicPr>
          <p:cNvPr id="9" name="Immagine 8" descr="Qui Quo &amp; Qua e il tempo delle mele 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016" y="2276872"/>
            <a:ext cx="1701016" cy="169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251520" y="260648"/>
            <a:ext cx="8435280" cy="6264696"/>
          </a:xfrm>
        </p:spPr>
        <p:txBody>
          <a:bodyPr>
            <a:normAutofit fontScale="92500"/>
          </a:bodyPr>
          <a:lstStyle/>
          <a:p>
            <a:pPr marL="0" indent="0"/>
            <a:r>
              <a:rPr lang="it-IT" sz="2400" dirty="0" smtClean="0"/>
              <a:t>Q</a:t>
            </a:r>
            <a:r>
              <a:rPr lang="ro-RO" sz="2400" dirty="0" smtClean="0"/>
              <a:t>uello precario è tendenzialmente un testo a connotazione emotiva</a:t>
            </a:r>
            <a:r>
              <a:rPr lang="it-IT" sz="2400" dirty="0" smtClean="0"/>
              <a:t> </a:t>
            </a:r>
            <a:r>
              <a:rPr lang="ro-RO" sz="2400" dirty="0" smtClean="0"/>
              <a:t>forte</a:t>
            </a:r>
            <a:r>
              <a:rPr lang="it-IT" sz="2400" dirty="0" smtClean="0"/>
              <a:t>.</a:t>
            </a:r>
          </a:p>
          <a:p>
            <a:pPr marL="0" indent="0"/>
            <a:r>
              <a:rPr lang="it-IT" sz="2400" dirty="0" smtClean="0"/>
              <a:t>L</a:t>
            </a:r>
            <a:r>
              <a:rPr lang="ro-RO" sz="2400" dirty="0" smtClean="0"/>
              <a:t>a durata dei testi precari </a:t>
            </a:r>
            <a:r>
              <a:rPr lang="it-IT" sz="2400" dirty="0" smtClean="0"/>
              <a:t>può essere caratterizzata da una </a:t>
            </a:r>
            <a:r>
              <a:rPr lang="ro-RO" sz="2400" dirty="0" smtClean="0"/>
              <a:t>impredicibil</a:t>
            </a:r>
            <a:r>
              <a:rPr lang="it-IT" sz="2400" dirty="0" err="1" smtClean="0"/>
              <a:t>ità</a:t>
            </a:r>
            <a:r>
              <a:rPr lang="it-IT" sz="2400" dirty="0" smtClean="0"/>
              <a:t> tendenziale più marcata di quella dei testi “ufficiali”</a:t>
            </a:r>
            <a:r>
              <a:rPr lang="ro-RO" sz="2400" dirty="0" smtClean="0"/>
              <a:t>. </a:t>
            </a:r>
            <a:endParaRPr lang="it-IT" sz="2400" dirty="0" smtClean="0"/>
          </a:p>
          <a:p>
            <a:r>
              <a:rPr lang="it-IT" sz="2400" dirty="0" smtClean="0"/>
              <a:t>A</a:t>
            </a:r>
            <a:r>
              <a:rPr lang="ro-RO" sz="2400" dirty="0" smtClean="0"/>
              <a:t>l di là della caducità del supporto</a:t>
            </a:r>
            <a:r>
              <a:rPr lang="it-IT" sz="2400" dirty="0" smtClean="0"/>
              <a:t>,</a:t>
            </a:r>
            <a:r>
              <a:rPr lang="ro-RO" sz="2400" dirty="0" smtClean="0"/>
              <a:t> </a:t>
            </a:r>
            <a:r>
              <a:rPr lang="it-IT" sz="2400" dirty="0" smtClean="0"/>
              <a:t>l</a:t>
            </a:r>
            <a:r>
              <a:rPr lang="ro-RO" sz="2400" dirty="0" smtClean="0"/>
              <a:t>a loro esecuzione può avvenire in base a procedure fortemente istituite</a:t>
            </a:r>
            <a:r>
              <a:rPr lang="it-IT" sz="2400" dirty="0" smtClean="0"/>
              <a:t>.</a:t>
            </a:r>
            <a:br>
              <a:rPr lang="it-IT" sz="2400" dirty="0" smtClean="0"/>
            </a:b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smtClean="0"/>
              <a:t>***</a:t>
            </a:r>
            <a:br>
              <a:rPr lang="it-IT" sz="2400" dirty="0" smtClean="0"/>
            </a:b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smtClean="0"/>
              <a:t>Vari </a:t>
            </a:r>
            <a:r>
              <a:rPr lang="it-IT" sz="2400" dirty="0" smtClean="0"/>
              <a:t>e da tenere nella giusta considerazione i </a:t>
            </a:r>
            <a:r>
              <a:rPr lang="ro-RO" sz="2400" dirty="0" smtClean="0"/>
              <a:t>tentativi di definizione di quella che di </a:t>
            </a:r>
            <a:r>
              <a:rPr lang="ro-RO" sz="2400" dirty="0" smtClean="0"/>
              <a:t>fatto</a:t>
            </a:r>
            <a:r>
              <a:rPr lang="it-IT" sz="2400" dirty="0" smtClean="0"/>
              <a:t>, spesso,</a:t>
            </a:r>
            <a:r>
              <a:rPr lang="ro-RO" sz="2400" dirty="0" smtClean="0"/>
              <a:t> </a:t>
            </a:r>
            <a:r>
              <a:rPr lang="ro-RO" sz="2400" dirty="0" smtClean="0"/>
              <a:t>è precarietà testuale</a:t>
            </a:r>
            <a:r>
              <a:rPr lang="ro-RO" sz="2400" dirty="0" smtClean="0"/>
              <a:t>.</a:t>
            </a:r>
            <a:r>
              <a:rPr lang="it-IT" sz="2400" dirty="0" smtClean="0"/>
              <a:t> Da certificare comunque caso per caso.</a:t>
            </a:r>
            <a:endParaRPr lang="it-IT" sz="2400" dirty="0" smtClean="0"/>
          </a:p>
          <a:p>
            <a:r>
              <a:rPr lang="it-IT" sz="2400" dirty="0" smtClean="0"/>
              <a:t>Ad es. le “</a:t>
            </a:r>
            <a:r>
              <a:rPr lang="ro-RO" sz="2400" dirty="0" smtClean="0"/>
              <a:t>scritture esposte”</a:t>
            </a:r>
            <a:r>
              <a:rPr lang="it-IT" sz="2400" dirty="0" smtClean="0"/>
              <a:t> </a:t>
            </a:r>
            <a:r>
              <a:rPr lang="ro-RO" sz="2400" dirty="0" smtClean="0"/>
              <a:t>(Petrucci 1980</a:t>
            </a:r>
            <a:r>
              <a:rPr lang="it-IT" sz="2400" dirty="0" smtClean="0"/>
              <a:t>. Riferite a </a:t>
            </a:r>
            <a:r>
              <a:rPr lang="ro-RO" sz="2400" dirty="0" smtClean="0"/>
              <a:t>testi di epoca non contemporanea</a:t>
            </a:r>
            <a:r>
              <a:rPr lang="it-IT" sz="2400" dirty="0" smtClean="0"/>
              <a:t>)</a:t>
            </a:r>
            <a:r>
              <a:rPr lang="ro-RO" sz="2400" dirty="0" smtClean="0"/>
              <a:t>.</a:t>
            </a:r>
            <a:endParaRPr lang="it-IT" sz="2400" dirty="0" smtClean="0"/>
          </a:p>
          <a:p>
            <a:r>
              <a:rPr lang="it-IT" sz="2400" dirty="0" smtClean="0"/>
              <a:t>Recente la proposta di un </a:t>
            </a:r>
            <a:r>
              <a:rPr lang="ro-RO" sz="2400" dirty="0" smtClean="0"/>
              <a:t>censimento di alcune </a:t>
            </a:r>
            <a:r>
              <a:rPr lang="ro-RO" sz="2400" dirty="0" smtClean="0"/>
              <a:t>scritture esposte</a:t>
            </a:r>
            <a:r>
              <a:rPr lang="it-IT" sz="2400" dirty="0" smtClean="0"/>
              <a:t>.</a:t>
            </a:r>
            <a:r>
              <a:rPr lang="ro-RO" sz="2400" dirty="0" smtClean="0"/>
              <a:t> </a:t>
            </a:r>
            <a:endParaRPr lang="it-IT" sz="2400" dirty="0" smtClean="0"/>
          </a:p>
          <a:p>
            <a:r>
              <a:rPr lang="it-IT" sz="2400" dirty="0" smtClean="0"/>
              <a:t>Recente la proposta di </a:t>
            </a:r>
            <a:r>
              <a:rPr lang="ro-RO" sz="2400" dirty="0" smtClean="0"/>
              <a:t>“un metodo di indagine ed edizione ancora tutto da elaborare” (Cacchioli e Tiburzi 2014)</a:t>
            </a:r>
            <a:endParaRPr lang="it-IT" sz="2400" dirty="0" smtClean="0"/>
          </a:p>
          <a:p>
            <a:pPr marL="0" indent="0"/>
            <a:endParaRPr lang="it-IT" sz="2400" dirty="0" smtClean="0"/>
          </a:p>
          <a:p>
            <a:pPr marL="0" indent="0"/>
            <a:endParaRPr lang="it-IT" sz="2400" dirty="0" smtClean="0"/>
          </a:p>
          <a:p>
            <a:pPr marL="0" indent="0">
              <a:buNone/>
            </a:pPr>
            <a:endParaRPr lang="it-IT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251520" y="260648"/>
            <a:ext cx="8435280" cy="6264696"/>
          </a:xfrm>
        </p:spPr>
        <p:txBody>
          <a:bodyPr>
            <a:normAutofit/>
          </a:bodyPr>
          <a:lstStyle/>
          <a:p>
            <a:r>
              <a:rPr lang="it-IT" sz="2400" dirty="0" smtClean="0"/>
              <a:t>Per il tentativo di definizione è necessario tenere nella più opportuna considerazione alcune importanti riflessioni e sintesi. </a:t>
            </a:r>
          </a:p>
          <a:p>
            <a:r>
              <a:rPr lang="it-IT" sz="2400" dirty="0" smtClean="0"/>
              <a:t>Ad esempio:</a:t>
            </a:r>
            <a:r>
              <a:rPr lang="ro-RO" sz="2400" dirty="0" smtClean="0"/>
              <a:t> </a:t>
            </a:r>
            <a:endParaRPr lang="it-IT" sz="2400" dirty="0" smtClean="0"/>
          </a:p>
          <a:p>
            <a:endParaRPr lang="it-IT" sz="2400" dirty="0" smtClean="0"/>
          </a:p>
          <a:p>
            <a:r>
              <a:rPr lang="ro-RO" sz="2400" dirty="0" smtClean="0"/>
              <a:t>“</a:t>
            </a:r>
            <a:r>
              <a:rPr lang="ro-RO" sz="2400" dirty="0" smtClean="0"/>
              <a:t>il carattere molto diverso [che] hanno le scritture murali spontanee, opera per lo più di giovani, talvolta di semicolti” </a:t>
            </a:r>
            <a:r>
              <a:rPr lang="it-IT" sz="2400" dirty="0" smtClean="0"/>
              <a:t>(</a:t>
            </a:r>
            <a:r>
              <a:rPr lang="it-IT" sz="2400" dirty="0" err="1" smtClean="0"/>
              <a:t>D’Achille</a:t>
            </a:r>
            <a:r>
              <a:rPr lang="it-IT" sz="2400" dirty="0" smtClean="0"/>
              <a:t>).</a:t>
            </a:r>
            <a:endParaRPr lang="it-IT" sz="2400" dirty="0" smtClean="0"/>
          </a:p>
          <a:p>
            <a:pPr>
              <a:buNone/>
            </a:pPr>
            <a:endParaRPr lang="it-IT" sz="2400" dirty="0" smtClean="0"/>
          </a:p>
          <a:p>
            <a:r>
              <a:rPr lang="ro-RO" sz="2400" dirty="0" smtClean="0"/>
              <a:t>“[</a:t>
            </a:r>
            <a:r>
              <a:rPr lang="ro-RO" sz="2400" dirty="0" smtClean="0"/>
              <a:t>n]egli studi degli ultimi cinquant’anni relativi alle iscrizioni in volgare, e poi italiane, si è tentato spesso di definirle” (Geymonat 2014</a:t>
            </a:r>
            <a:r>
              <a:rPr lang="ro-RO" sz="2400" dirty="0" smtClean="0"/>
              <a:t>).</a:t>
            </a:r>
            <a:endParaRPr lang="it-IT" sz="2400" dirty="0" smtClean="0"/>
          </a:p>
          <a:p>
            <a:pPr>
              <a:buNone/>
            </a:pPr>
            <a:endParaRPr lang="it-IT" sz="2400" dirty="0" smtClean="0"/>
          </a:p>
          <a:p>
            <a:pPr>
              <a:buNone/>
            </a:pPr>
            <a:r>
              <a:rPr lang="ro-RO" sz="2400" dirty="0" smtClean="0"/>
              <a:t> </a:t>
            </a:r>
            <a:endParaRPr lang="it-IT" sz="2400" dirty="0" smtClean="0"/>
          </a:p>
          <a:p>
            <a:endParaRPr lang="it-IT" sz="2400" dirty="0" smtClean="0"/>
          </a:p>
          <a:p>
            <a:pPr marL="0" indent="0"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251520" y="260648"/>
            <a:ext cx="8435280" cy="6264696"/>
          </a:xfrm>
        </p:spPr>
        <p:txBody>
          <a:bodyPr>
            <a:normAutofit/>
          </a:bodyPr>
          <a:lstStyle/>
          <a:p>
            <a:r>
              <a:rPr lang="it-IT" sz="2400" dirty="0" smtClean="0"/>
              <a:t>Tener conto e individuare altri fattori utili alla definizione e alla classificazione dei vari fenomeni testuali come ad esempio:</a:t>
            </a:r>
          </a:p>
          <a:p>
            <a:endParaRPr lang="it-IT" sz="2400" dirty="0" smtClean="0"/>
          </a:p>
          <a:p>
            <a:r>
              <a:rPr lang="ro-RO" sz="2400" dirty="0" smtClean="0"/>
              <a:t>Testi </a:t>
            </a:r>
            <a:r>
              <a:rPr lang="ro-RO" sz="2400" dirty="0" smtClean="0"/>
              <a:t>tendenzialmente artistici – Testi a materialità tendenzialmente decrescente </a:t>
            </a:r>
            <a:r>
              <a:rPr lang="it-IT" sz="2400" dirty="0" smtClean="0"/>
              <a:t>– </a:t>
            </a:r>
            <a:r>
              <a:rPr lang="ro-RO" sz="2400" dirty="0" smtClean="0"/>
              <a:t>Testi su supporto elettronico – Testi con tendenza alla brevità – Testi eseguiti a mano</a:t>
            </a:r>
            <a:r>
              <a:rPr lang="it-IT" sz="2400" dirty="0" smtClean="0"/>
              <a:t>, </a:t>
            </a:r>
            <a:r>
              <a:rPr lang="ro-RO" sz="2400" dirty="0" smtClean="0"/>
              <a:t>eccetera</a:t>
            </a:r>
            <a:r>
              <a:rPr lang="it-IT" sz="2400" dirty="0" smtClean="0"/>
              <a:t>.</a:t>
            </a:r>
          </a:p>
          <a:p>
            <a:endParaRPr lang="it-IT" sz="2400" dirty="0" smtClean="0"/>
          </a:p>
          <a:p>
            <a:r>
              <a:rPr lang="it-IT" sz="2400" dirty="0" smtClean="0"/>
              <a:t>L’elemento “meta” è come sempre tanto importante quanto poco intravisto, pertanto bisognerebbe sempre preoccuparsi anche di definire la </a:t>
            </a:r>
            <a:r>
              <a:rPr lang="ro-RO" sz="2400" dirty="0" smtClean="0"/>
              <a:t>test</a:t>
            </a:r>
            <a:r>
              <a:rPr lang="it-IT" sz="2400" dirty="0" err="1" smtClean="0"/>
              <a:t>ualità</a:t>
            </a:r>
            <a:r>
              <a:rPr lang="ro-RO" sz="2400" dirty="0" smtClean="0"/>
              <a:t> in testi sulla testualità</a:t>
            </a:r>
            <a:r>
              <a:rPr lang="it-IT" sz="2400" dirty="0" smtClean="0"/>
              <a:t>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251520" y="260648"/>
            <a:ext cx="8435280" cy="6264696"/>
          </a:xfrm>
        </p:spPr>
        <p:txBody>
          <a:bodyPr>
            <a:noAutofit/>
          </a:bodyPr>
          <a:lstStyle/>
          <a:p>
            <a:r>
              <a:rPr lang="it-IT" sz="2400" dirty="0" smtClean="0"/>
              <a:t>La pertestualità: cos’è.</a:t>
            </a:r>
          </a:p>
          <a:p>
            <a:r>
              <a:rPr lang="it-IT" sz="2400" dirty="0" smtClean="0"/>
              <a:t>I</a:t>
            </a:r>
            <a:r>
              <a:rPr lang="ro-RO" sz="2400" dirty="0" smtClean="0"/>
              <a:t>dentificazione di occorrenz</a:t>
            </a:r>
            <a:r>
              <a:rPr lang="it-IT" sz="2400" dirty="0" smtClean="0"/>
              <a:t>e</a:t>
            </a:r>
            <a:r>
              <a:rPr lang="ro-RO" sz="2400" dirty="0" smtClean="0"/>
              <a:t> testual</a:t>
            </a:r>
            <a:r>
              <a:rPr lang="it-IT" sz="2400" dirty="0" smtClean="0"/>
              <a:t>i</a:t>
            </a:r>
            <a:r>
              <a:rPr lang="ro-RO" sz="2400" dirty="0" smtClean="0"/>
              <a:t> in altr</a:t>
            </a:r>
            <a:r>
              <a:rPr lang="it-IT" sz="2400" dirty="0" smtClean="0"/>
              <a:t>i</a:t>
            </a:r>
            <a:r>
              <a:rPr lang="ro-RO" sz="2400" dirty="0" smtClean="0"/>
              <a:t> test</a:t>
            </a:r>
            <a:r>
              <a:rPr lang="it-IT" sz="2400" dirty="0" smtClean="0"/>
              <a:t>i (</a:t>
            </a:r>
            <a:r>
              <a:rPr lang="ro-RO" sz="2400" dirty="0" smtClean="0"/>
              <a:t>fumetto, pubblicità, film, videogioco, eccetera</a:t>
            </a:r>
            <a:r>
              <a:rPr lang="it-IT" sz="2400" dirty="0" smtClean="0"/>
              <a:t>)</a:t>
            </a:r>
            <a:r>
              <a:rPr lang="ro-RO" sz="2400" dirty="0" smtClean="0"/>
              <a:t> nei quali può essere riposizionata una qualunque occorrenza</a:t>
            </a:r>
            <a:r>
              <a:rPr lang="it-IT" sz="2400" dirty="0" smtClean="0"/>
              <a:t> testuale</a:t>
            </a:r>
            <a:r>
              <a:rPr lang="ro-RO" sz="2400" dirty="0" smtClean="0"/>
              <a:t>. </a:t>
            </a:r>
            <a:endParaRPr lang="it-IT" sz="2400" dirty="0" smtClean="0"/>
          </a:p>
          <a:p>
            <a:r>
              <a:rPr lang="it-IT" sz="2400" dirty="0" smtClean="0"/>
              <a:t>T</a:t>
            </a:r>
            <a:r>
              <a:rPr lang="ro-RO" sz="2400" dirty="0" smtClean="0"/>
              <a:t>est</a:t>
            </a:r>
            <a:r>
              <a:rPr lang="it-IT" sz="2400" dirty="0" smtClean="0"/>
              <a:t>i</a:t>
            </a:r>
            <a:r>
              <a:rPr lang="ro-RO" sz="2400" dirty="0" smtClean="0"/>
              <a:t> mediat</a:t>
            </a:r>
            <a:r>
              <a:rPr lang="it-IT" sz="2400" dirty="0" smtClean="0"/>
              <a:t>i</a:t>
            </a:r>
            <a:r>
              <a:rPr lang="ro-RO" sz="2400" dirty="0" smtClean="0"/>
              <a:t> in test</a:t>
            </a:r>
            <a:r>
              <a:rPr lang="it-IT" sz="2400" dirty="0" smtClean="0"/>
              <a:t>i</a:t>
            </a:r>
            <a:r>
              <a:rPr lang="ro-RO" sz="2400" dirty="0" smtClean="0"/>
              <a:t> più compless</a:t>
            </a:r>
            <a:r>
              <a:rPr lang="it-IT" sz="2400" dirty="0" smtClean="0"/>
              <a:t>i</a:t>
            </a:r>
            <a:r>
              <a:rPr lang="ro-RO" sz="2400" dirty="0" smtClean="0"/>
              <a:t>. </a:t>
            </a:r>
            <a:endParaRPr lang="it-IT" sz="2400" dirty="0" smtClean="0"/>
          </a:p>
          <a:p>
            <a:r>
              <a:rPr lang="it-IT" sz="2400" dirty="0" smtClean="0"/>
              <a:t>T</a:t>
            </a:r>
            <a:r>
              <a:rPr lang="ro-RO" sz="2400" dirty="0" smtClean="0"/>
              <a:t>est</a:t>
            </a:r>
            <a:r>
              <a:rPr lang="it-IT" sz="2400" dirty="0" smtClean="0"/>
              <a:t>i</a:t>
            </a:r>
            <a:r>
              <a:rPr lang="ro-RO" sz="2400" dirty="0" smtClean="0"/>
              <a:t> riprodott</a:t>
            </a:r>
            <a:r>
              <a:rPr lang="it-IT" sz="2400" dirty="0" smtClean="0"/>
              <a:t>i</a:t>
            </a:r>
            <a:r>
              <a:rPr lang="ro-RO" sz="2400" dirty="0" smtClean="0"/>
              <a:t> su supporto specifico</a:t>
            </a:r>
            <a:r>
              <a:rPr lang="it-IT" sz="2400" dirty="0" smtClean="0"/>
              <a:t>, </a:t>
            </a:r>
            <a:r>
              <a:rPr lang="ro-RO" sz="2400" dirty="0" smtClean="0"/>
              <a:t>a </a:t>
            </a:r>
            <a:r>
              <a:rPr lang="it-IT" sz="2400" dirty="0" smtClean="0"/>
              <a:t>loro </a:t>
            </a:r>
            <a:r>
              <a:rPr lang="ro-RO" sz="2400" dirty="0" smtClean="0"/>
              <a:t>volta rappresentat</a:t>
            </a:r>
            <a:r>
              <a:rPr lang="it-IT" sz="2400" dirty="0" smtClean="0"/>
              <a:t>i</a:t>
            </a:r>
            <a:r>
              <a:rPr lang="ro-RO" sz="2400" dirty="0" smtClean="0"/>
              <a:t> su un altro supporto che non sia un testo figurativo o letterario</a:t>
            </a:r>
            <a:r>
              <a:rPr lang="it-IT" sz="2400" dirty="0" smtClean="0"/>
              <a:t>.</a:t>
            </a:r>
          </a:p>
          <a:p>
            <a:r>
              <a:rPr lang="it-IT" sz="2400" dirty="0" smtClean="0"/>
              <a:t>T</a:t>
            </a:r>
            <a:r>
              <a:rPr lang="ro-RO" sz="2400" dirty="0" smtClean="0"/>
              <a:t>est</a:t>
            </a:r>
            <a:r>
              <a:rPr lang="it-IT" sz="2400" dirty="0" smtClean="0"/>
              <a:t>i</a:t>
            </a:r>
            <a:r>
              <a:rPr lang="ro-RO" sz="2400" dirty="0" smtClean="0"/>
              <a:t> rappresentat</a:t>
            </a:r>
            <a:r>
              <a:rPr lang="it-IT" sz="2400" dirty="0" smtClean="0"/>
              <a:t>i</a:t>
            </a:r>
            <a:r>
              <a:rPr lang="ro-RO" sz="2400" dirty="0" smtClean="0"/>
              <a:t> in test</a:t>
            </a:r>
            <a:r>
              <a:rPr lang="it-IT" sz="2400" dirty="0" smtClean="0"/>
              <a:t>i</a:t>
            </a:r>
            <a:r>
              <a:rPr lang="ro-RO" sz="2400" dirty="0" smtClean="0"/>
              <a:t> figurativ</a:t>
            </a:r>
            <a:r>
              <a:rPr lang="it-IT" sz="2400" dirty="0" smtClean="0"/>
              <a:t>i</a:t>
            </a:r>
            <a:r>
              <a:rPr lang="ro-RO" sz="2400" dirty="0" smtClean="0"/>
              <a:t>, ad esempio un fumetto</a:t>
            </a:r>
            <a:r>
              <a:rPr lang="it-IT" sz="2400" dirty="0" smtClean="0"/>
              <a:t>,</a:t>
            </a:r>
            <a:r>
              <a:rPr lang="ro-RO" sz="2400" dirty="0" smtClean="0"/>
              <a:t> una pubblicità</a:t>
            </a:r>
            <a:r>
              <a:rPr lang="it-IT" sz="2400" dirty="0" smtClean="0"/>
              <a:t>, un fotoromanzo, ecc. ecc.</a:t>
            </a:r>
          </a:p>
          <a:p>
            <a:r>
              <a:rPr lang="it-IT" sz="2400" dirty="0" smtClean="0"/>
              <a:t>Testi evocati in </a:t>
            </a:r>
            <a:r>
              <a:rPr lang="ro-RO" sz="2400" dirty="0" smtClean="0"/>
              <a:t>test</a:t>
            </a:r>
            <a:r>
              <a:rPr lang="it-IT" sz="2400" dirty="0" smtClean="0"/>
              <a:t>i</a:t>
            </a:r>
            <a:r>
              <a:rPr lang="ro-RO" sz="2400" dirty="0" smtClean="0"/>
              <a:t> letterari con forte </a:t>
            </a:r>
            <a:r>
              <a:rPr lang="it-IT" sz="2400" dirty="0" smtClean="0"/>
              <a:t>allusione </a:t>
            </a:r>
            <a:r>
              <a:rPr lang="ro-RO" sz="2400" dirty="0" smtClean="0"/>
              <a:t>alla </a:t>
            </a:r>
            <a:r>
              <a:rPr lang="it-IT" sz="2400" dirty="0" smtClean="0"/>
              <a:t>loro </a:t>
            </a:r>
            <a:r>
              <a:rPr lang="ro-RO" sz="2400" dirty="0" smtClean="0"/>
              <a:t>natura visiva.</a:t>
            </a:r>
            <a:r>
              <a:rPr lang="it-IT" sz="2400" dirty="0" smtClean="0"/>
              <a:t> </a:t>
            </a:r>
          </a:p>
          <a:p>
            <a:endParaRPr lang="it-IT" sz="20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4294967295"/>
          </p:nvPr>
        </p:nvSpPr>
        <p:spPr>
          <a:xfrm>
            <a:off x="302840" y="476672"/>
            <a:ext cx="8229600" cy="5649491"/>
          </a:xfrm>
        </p:spPr>
        <p:txBody>
          <a:bodyPr>
            <a:normAutofit/>
          </a:bodyPr>
          <a:lstStyle/>
          <a:p>
            <a:r>
              <a:rPr lang="it-IT" sz="2000" dirty="0" smtClean="0"/>
              <a:t>R</a:t>
            </a:r>
            <a:r>
              <a:rPr lang="ro-RO" sz="2000" dirty="0" smtClean="0"/>
              <a:t>appresentazione in un testo figurativo di un testo scritto su supporto specifico.</a:t>
            </a:r>
            <a:endParaRPr lang="it-IT" sz="2000" dirty="0" smtClean="0"/>
          </a:p>
          <a:p>
            <a:r>
              <a:rPr lang="it-IT" sz="2000" dirty="0" smtClean="0"/>
              <a:t>La gradazione scrittiva tra i vari testi scritti non è la stessa. Cambia lo statuto testuale. </a:t>
            </a:r>
            <a:endParaRPr lang="it-IT" sz="2000" dirty="0" smtClean="0"/>
          </a:p>
          <a:p>
            <a:r>
              <a:rPr lang="it-IT" sz="2000" dirty="0" smtClean="0"/>
              <a:t>Al livello pertestuale un “biglietto” non è più un biglietto.</a:t>
            </a:r>
            <a:endParaRPr lang="it-IT" sz="2000" dirty="0" smtClean="0"/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r>
              <a:rPr lang="ro-RO" dirty="0" smtClean="0"/>
              <a:t> 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2851</TotalTime>
  <Words>745</Words>
  <Application>Microsoft Office PowerPoint</Application>
  <PresentationFormat>Presentazione su schermo (4:3)</PresentationFormat>
  <Paragraphs>82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Tema di Office</vt:lpstr>
      <vt:lpstr>Diapositiva 1</vt:lpstr>
      <vt:lpstr>La testualità “precaria” e la pertestualità.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1</dc:creator>
  <cp:lastModifiedBy>1</cp:lastModifiedBy>
  <cp:revision>87</cp:revision>
  <dcterms:created xsi:type="dcterms:W3CDTF">2016-05-20T22:01:12Z</dcterms:created>
  <dcterms:modified xsi:type="dcterms:W3CDTF">2017-01-30T08:27:39Z</dcterms:modified>
</cp:coreProperties>
</file>